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43EF2C1-217C-46C3-B377-85A473CB772E}" type="datetimeFigureOut">
              <a:rPr lang="pt-PT" smtClean="0"/>
              <a:t>20-05-2014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31191EF-26E0-493D-B2B4-B0483FDE0EC6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pt-PT" dirty="0" smtClean="0"/>
              <a:t>Módulos de um S.O.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364704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Tiago Gomes</a:t>
            </a:r>
          </a:p>
          <a:p>
            <a:pPr algn="ctr"/>
            <a:r>
              <a:rPr lang="pt-PT" dirty="0" smtClean="0"/>
              <a:t>Nº21</a:t>
            </a:r>
          </a:p>
          <a:p>
            <a:pPr algn="ctr"/>
            <a:r>
              <a:rPr lang="pt-PT" dirty="0" smtClean="0"/>
              <a:t>11ºi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6880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Proteção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O </a:t>
            </a:r>
            <a:r>
              <a:rPr lang="pt-PT" dirty="0"/>
              <a:t>Sistema Operativo permite controlar o </a:t>
            </a:r>
            <a:r>
              <a:rPr lang="pt-PT" dirty="0" smtClean="0"/>
              <a:t>acesso </a:t>
            </a:r>
            <a:r>
              <a:rPr lang="pt-PT" dirty="0"/>
              <a:t>pelos programas e processos aos </a:t>
            </a:r>
            <a:r>
              <a:rPr lang="pt-PT" dirty="0" smtClean="0"/>
              <a:t>recursos </a:t>
            </a:r>
            <a:r>
              <a:rPr lang="pt-PT" dirty="0"/>
              <a:t>do sistema, autorizando ou não o </a:t>
            </a:r>
            <a:r>
              <a:rPr lang="pt-PT" dirty="0" smtClean="0"/>
              <a:t>acesso</a:t>
            </a:r>
            <a:r>
              <a:rPr lang="pt-PT" dirty="0"/>
              <a:t>, assim como, o tipo de permissões </a:t>
            </a:r>
            <a:r>
              <a:rPr lang="pt-PT" dirty="0" smtClean="0"/>
              <a:t>atribuídas</a:t>
            </a:r>
            <a:endParaRPr lang="pt-PT" dirty="0"/>
          </a:p>
          <a:p>
            <a:pPr algn="just"/>
            <a:endParaRPr lang="pt-P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Exemplos:</a:t>
            </a:r>
          </a:p>
          <a:p>
            <a:pPr algn="just"/>
            <a:r>
              <a:rPr lang="pt-PT" dirty="0" smtClean="0"/>
              <a:t>      -</a:t>
            </a:r>
            <a:r>
              <a:rPr lang="pt-PT" dirty="0"/>
              <a:t>Sistema de </a:t>
            </a:r>
            <a:r>
              <a:rPr lang="pt-PT" dirty="0" smtClean="0"/>
              <a:t>ficheiros.</a:t>
            </a:r>
            <a:endParaRPr lang="pt-PT" dirty="0"/>
          </a:p>
          <a:p>
            <a:pPr algn="just"/>
            <a:r>
              <a:rPr lang="pt-PT" dirty="0" smtClean="0"/>
              <a:t>      -Acesso </a:t>
            </a:r>
            <a:r>
              <a:rPr lang="pt-PT" dirty="0"/>
              <a:t>a dispositivos de </a:t>
            </a:r>
            <a:r>
              <a:rPr lang="pt-PT" dirty="0" smtClean="0"/>
              <a:t>I/O.</a:t>
            </a:r>
            <a:endParaRPr lang="pt-PT" dirty="0"/>
          </a:p>
          <a:p>
            <a:pPr algn="just"/>
            <a:r>
              <a:rPr lang="pt-PT" dirty="0" smtClean="0"/>
              <a:t>      -Restrição </a:t>
            </a:r>
            <a:r>
              <a:rPr lang="pt-PT" dirty="0"/>
              <a:t>do aceso a áreas de memória de </a:t>
            </a:r>
            <a:r>
              <a:rPr lang="pt-PT" dirty="0" smtClean="0"/>
              <a:t>outros processos.</a:t>
            </a:r>
            <a:endParaRPr lang="pt-PT" dirty="0"/>
          </a:p>
          <a:p>
            <a:pPr algn="just"/>
            <a:r>
              <a:rPr lang="pt-PT" dirty="0" smtClean="0"/>
              <a:t>      -Detecção </a:t>
            </a:r>
            <a:r>
              <a:rPr lang="pt-PT" dirty="0"/>
              <a:t>de erros (evitando a propagação do </a:t>
            </a:r>
            <a:r>
              <a:rPr lang="pt-PT" dirty="0" smtClean="0"/>
              <a:t>erro </a:t>
            </a:r>
            <a:r>
              <a:rPr lang="pt-PT" dirty="0"/>
              <a:t>aos restantes processo em execução</a:t>
            </a:r>
            <a:r>
              <a:rPr lang="pt-PT" dirty="0" smtClean="0"/>
              <a:t>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25579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Interpretação de Comandos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7620000" cy="5105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dirty="0" smtClean="0"/>
              <a:t>Fornece </a:t>
            </a:r>
            <a:r>
              <a:rPr lang="pt-PT" dirty="0"/>
              <a:t>uma Interface entre o utilizador e o </a:t>
            </a:r>
            <a:r>
              <a:rPr lang="pt-PT" dirty="0" smtClean="0"/>
              <a:t>Sistema </a:t>
            </a:r>
            <a:r>
              <a:rPr lang="pt-PT" dirty="0"/>
              <a:t>Operativo, permitindo que o utilizador </a:t>
            </a:r>
            <a:r>
              <a:rPr lang="pt-PT" dirty="0" smtClean="0"/>
              <a:t>possa </a:t>
            </a:r>
            <a:r>
              <a:rPr lang="pt-PT" dirty="0"/>
              <a:t>correr comandos do </a:t>
            </a:r>
            <a:r>
              <a:rPr lang="pt-PT" dirty="0" smtClean="0"/>
              <a:t>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dirty="0"/>
              <a:t>Exemplos</a:t>
            </a:r>
            <a:r>
              <a:rPr lang="pt-PT" dirty="0" smtClean="0"/>
              <a:t>:</a:t>
            </a:r>
          </a:p>
          <a:p>
            <a:r>
              <a:rPr lang="pt-PT" sz="1800" dirty="0"/>
              <a:t>        -No MS-DOS a shell está incorporada no núcleo do </a:t>
            </a:r>
            <a:r>
              <a:rPr lang="pt-PT" sz="1800" dirty="0" smtClean="0"/>
              <a:t>SO</a:t>
            </a:r>
          </a:p>
          <a:p>
            <a:r>
              <a:rPr lang="pt-PT" sz="1800" dirty="0" smtClean="0"/>
              <a:t>        -Em </a:t>
            </a:r>
            <a:r>
              <a:rPr lang="pt-PT" sz="1800" dirty="0"/>
              <a:t>Linux a shell é um programa à parte que </a:t>
            </a:r>
            <a:r>
              <a:rPr lang="pt-PT" sz="1800" dirty="0" smtClean="0"/>
              <a:t>interage com </a:t>
            </a:r>
            <a:r>
              <a:rPr lang="pt-PT" sz="1800" dirty="0"/>
              <a:t>o SO através de chamadas ao sistema</a:t>
            </a:r>
          </a:p>
          <a:p>
            <a:r>
              <a:rPr lang="pt-PT" sz="1800" dirty="0"/>
              <a:t> </a:t>
            </a:r>
            <a:r>
              <a:rPr lang="pt-PT" sz="1800" dirty="0" smtClean="0"/>
              <a:t>        -A </a:t>
            </a:r>
            <a:r>
              <a:rPr lang="pt-PT" sz="1800" dirty="0"/>
              <a:t>shell também pode ser vista como uma </a:t>
            </a:r>
            <a:r>
              <a:rPr lang="pt-PT" sz="1800" dirty="0" smtClean="0"/>
              <a:t>interface gráfica:</a:t>
            </a:r>
          </a:p>
          <a:p>
            <a:r>
              <a:rPr lang="pt-PT" sz="1800" dirty="0"/>
              <a:t>               . </a:t>
            </a:r>
            <a:r>
              <a:rPr lang="pt-PT" sz="1800" dirty="0" smtClean="0"/>
              <a:t>Windows/</a:t>
            </a:r>
            <a:r>
              <a:rPr lang="pt-PT" sz="1800" dirty="0" err="1" smtClean="0"/>
              <a:t>explorer</a:t>
            </a:r>
            <a:r>
              <a:rPr lang="pt-PT" sz="1800" dirty="0" smtClean="0"/>
              <a:t>;</a:t>
            </a:r>
          </a:p>
          <a:p>
            <a:r>
              <a:rPr lang="pt-PT" sz="1800" dirty="0"/>
              <a:t>               . </a:t>
            </a:r>
            <a:r>
              <a:rPr lang="pt-PT" sz="1800" dirty="0" smtClean="0"/>
              <a:t>Linux/</a:t>
            </a:r>
            <a:r>
              <a:rPr lang="pt-PT" sz="1800" dirty="0" err="1" smtClean="0"/>
              <a:t>Gnome</a:t>
            </a:r>
            <a:r>
              <a:rPr lang="pt-PT" sz="1800" dirty="0" smtClean="0"/>
              <a:t>/KDE/</a:t>
            </a:r>
            <a:r>
              <a:rPr lang="pt-PT" sz="1800" dirty="0" err="1" smtClean="0"/>
              <a:t>Xwindows</a:t>
            </a:r>
            <a:r>
              <a:rPr lang="pt-PT" sz="1800" dirty="0" smtClean="0"/>
              <a:t>.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116180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Gestão de Processos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1676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Um </a:t>
            </a:r>
            <a:r>
              <a:rPr lang="pt-PT" dirty="0"/>
              <a:t>Processo é uma instância de um </a:t>
            </a:r>
            <a:r>
              <a:rPr lang="pt-PT" dirty="0" smtClean="0"/>
              <a:t>programa </a:t>
            </a:r>
            <a:r>
              <a:rPr lang="pt-PT" dirty="0"/>
              <a:t>em execução. No entanto, um </a:t>
            </a:r>
            <a:r>
              <a:rPr lang="pt-PT" dirty="0" smtClean="0"/>
              <a:t>programa </a:t>
            </a:r>
            <a:r>
              <a:rPr lang="pt-PT" dirty="0"/>
              <a:t>pode ser constituído por vários </a:t>
            </a:r>
            <a:r>
              <a:rPr lang="pt-PT" dirty="0" smtClean="0"/>
              <a:t>processos.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Um </a:t>
            </a:r>
            <a:r>
              <a:rPr lang="pt-PT" dirty="0"/>
              <a:t>Processo define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        - </a:t>
            </a:r>
            <a:r>
              <a:rPr lang="pt-PT" sz="1800" dirty="0" smtClean="0"/>
              <a:t>Um </a:t>
            </a:r>
            <a:r>
              <a:rPr lang="pt-PT" sz="1800" dirty="0"/>
              <a:t>conjunto de </a:t>
            </a:r>
            <a:r>
              <a:rPr lang="pt-PT" sz="1800" dirty="0" smtClean="0"/>
              <a:t>operações</a:t>
            </a:r>
          </a:p>
          <a:p>
            <a:pPr algn="just"/>
            <a:endParaRPr lang="pt-PT" sz="1800" dirty="0"/>
          </a:p>
          <a:p>
            <a:pPr algn="just"/>
            <a:r>
              <a:rPr lang="pt-PT" sz="1800" dirty="0" smtClean="0"/>
              <a:t>         </a:t>
            </a:r>
            <a:r>
              <a:rPr lang="pt-PT" dirty="0" smtClean="0"/>
              <a:t>-</a:t>
            </a:r>
            <a:r>
              <a:rPr lang="pt-PT" sz="1800" dirty="0" smtClean="0"/>
              <a:t> Um </a:t>
            </a:r>
            <a:r>
              <a:rPr lang="pt-PT" sz="1800" dirty="0"/>
              <a:t>espaço de </a:t>
            </a:r>
            <a:r>
              <a:rPr lang="pt-PT" sz="1800" dirty="0" smtClean="0"/>
              <a:t>endereçamento</a:t>
            </a:r>
            <a:endParaRPr lang="pt-PT" sz="1800" dirty="0" smtClean="0"/>
          </a:p>
          <a:p>
            <a:pPr algn="just"/>
            <a:r>
              <a:rPr lang="pt-PT" dirty="0" smtClean="0"/>
              <a:t>       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3315087" cy="158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36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Gestão de Processos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88768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Processos: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Cada processo pode ser considerado como um programa em </a:t>
            </a:r>
            <a:r>
              <a:rPr lang="pt-PT" dirty="0" smtClean="0"/>
              <a:t>execução.</a:t>
            </a: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err="1" smtClean="0"/>
              <a:t>Abstração</a:t>
            </a:r>
            <a:r>
              <a:rPr lang="pt-PT" dirty="0" smtClean="0"/>
              <a:t> do Sistema Operativo que contém dados referentes ao código a executar, às variáveis, </a:t>
            </a:r>
            <a:r>
              <a:rPr lang="pt-PT" dirty="0" smtClean="0"/>
              <a:t>às </a:t>
            </a:r>
            <a:r>
              <a:rPr lang="pt-PT" dirty="0" smtClean="0"/>
              <a:t>áreas de memória, aos parâmetros, etc.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EX: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Comandos ou programas em </a:t>
            </a:r>
            <a:r>
              <a:rPr lang="pt-PT" dirty="0" smtClean="0"/>
              <a:t>execução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Processos </a:t>
            </a:r>
            <a:r>
              <a:rPr lang="pt-PT" dirty="0"/>
              <a:t>do sistema: </a:t>
            </a:r>
            <a:r>
              <a:rPr lang="pt-PT" dirty="0" err="1"/>
              <a:t>syslog</a:t>
            </a:r>
            <a:r>
              <a:rPr lang="pt-PT" dirty="0"/>
              <a:t>, </a:t>
            </a:r>
            <a:r>
              <a:rPr lang="pt-PT" dirty="0" err="1"/>
              <a:t>rpciod</a:t>
            </a:r>
            <a:r>
              <a:rPr lang="pt-PT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233339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Gestão de Memória Principal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Controla a </a:t>
            </a:r>
            <a:r>
              <a:rPr lang="pt-PT" dirty="0"/>
              <a:t>utilização da memória </a:t>
            </a:r>
            <a:r>
              <a:rPr lang="pt-PT" dirty="0" smtClean="0"/>
              <a:t>física.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Cada posição de memória, byte ou word </a:t>
            </a:r>
            <a:r>
              <a:rPr lang="pt-PT" dirty="0" smtClean="0"/>
              <a:t>é endereçada individualmente.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A memória é utilizada para </a:t>
            </a:r>
            <a:r>
              <a:rPr lang="pt-PT" dirty="0" smtClean="0"/>
              <a:t>armazenar:</a:t>
            </a:r>
          </a:p>
          <a:p>
            <a:pPr algn="just"/>
            <a:r>
              <a:rPr lang="pt-PT" dirty="0"/>
              <a:t>       </a:t>
            </a:r>
            <a:r>
              <a:rPr lang="pt-PT" dirty="0" smtClean="0"/>
              <a:t>- </a:t>
            </a:r>
            <a:r>
              <a:rPr lang="pt-PT" sz="1800" dirty="0" smtClean="0"/>
              <a:t>Código </a:t>
            </a:r>
            <a:r>
              <a:rPr lang="pt-PT" sz="1800" dirty="0"/>
              <a:t>referente a </a:t>
            </a:r>
            <a:r>
              <a:rPr lang="pt-PT" sz="1800" dirty="0" smtClean="0"/>
              <a:t>processos;</a:t>
            </a:r>
          </a:p>
          <a:p>
            <a:pPr algn="just"/>
            <a:r>
              <a:rPr lang="pt-PT" sz="1800" dirty="0"/>
              <a:t>        </a:t>
            </a:r>
            <a:r>
              <a:rPr lang="pt-PT" dirty="0"/>
              <a:t>-</a:t>
            </a:r>
            <a:r>
              <a:rPr lang="pt-PT" sz="1800" dirty="0"/>
              <a:t> Dados e a stack referente a cada </a:t>
            </a:r>
            <a:r>
              <a:rPr lang="pt-PT" sz="1800" dirty="0" smtClean="0"/>
              <a:t>processo;</a:t>
            </a:r>
          </a:p>
          <a:p>
            <a:pPr algn="just"/>
            <a:r>
              <a:rPr lang="pt-PT" sz="1800" dirty="0"/>
              <a:t>        </a:t>
            </a:r>
            <a:r>
              <a:rPr lang="pt-PT" dirty="0"/>
              <a:t>-</a:t>
            </a:r>
            <a:r>
              <a:rPr lang="pt-PT" sz="1800" dirty="0"/>
              <a:t> Comunicação com os dispositivos de I/O </a:t>
            </a:r>
            <a:r>
              <a:rPr lang="pt-PT" sz="1800" dirty="0" smtClean="0"/>
              <a:t>.</a:t>
            </a:r>
            <a:endParaRPr lang="pt-PT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03426"/>
            <a:ext cx="2533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27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Gestão de Memória Principal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Funções do Sistema de Gestão da </a:t>
            </a:r>
            <a:r>
              <a:rPr lang="pt-PT" dirty="0" smtClean="0"/>
              <a:t>Memória Principal</a:t>
            </a:r>
          </a:p>
          <a:p>
            <a:pPr algn="just"/>
            <a:r>
              <a:rPr lang="pt-PT" sz="1800" dirty="0"/>
              <a:t>          </a:t>
            </a:r>
            <a:endParaRPr lang="pt-PT" sz="1800" dirty="0" smtClean="0"/>
          </a:p>
          <a:p>
            <a:pPr algn="just"/>
            <a:r>
              <a:rPr lang="pt-PT" sz="1800" dirty="0"/>
              <a:t> </a:t>
            </a:r>
            <a:r>
              <a:rPr lang="pt-PT" sz="1800" dirty="0" smtClean="0"/>
              <a:t>           -</a:t>
            </a:r>
            <a:r>
              <a:rPr lang="pt-PT" sz="1800" dirty="0"/>
              <a:t>Registo actualizado das zonas de memória </a:t>
            </a:r>
            <a:r>
              <a:rPr lang="pt-PT" sz="1800" dirty="0" smtClean="0"/>
              <a:t>sob utilização </a:t>
            </a:r>
            <a:r>
              <a:rPr lang="pt-PT" sz="1800" dirty="0"/>
              <a:t>e por </a:t>
            </a:r>
            <a:r>
              <a:rPr lang="pt-PT" sz="1800" dirty="0" smtClean="0"/>
              <a:t>quem;</a:t>
            </a:r>
          </a:p>
          <a:p>
            <a:pPr algn="just"/>
            <a:r>
              <a:rPr lang="pt-PT" dirty="0"/>
              <a:t>          </a:t>
            </a:r>
            <a:endParaRPr lang="pt-PT" dirty="0" smtClean="0"/>
          </a:p>
          <a:p>
            <a:pPr algn="just"/>
            <a:r>
              <a:rPr lang="pt-PT" dirty="0"/>
              <a:t> </a:t>
            </a:r>
            <a:r>
              <a:rPr lang="pt-PT" dirty="0" smtClean="0"/>
              <a:t>           </a:t>
            </a:r>
            <a:r>
              <a:rPr lang="pt-PT" sz="1800" dirty="0"/>
              <a:t>-Decisão sobre os processos a carregar em </a:t>
            </a:r>
            <a:r>
              <a:rPr lang="pt-PT" sz="1800" dirty="0" smtClean="0"/>
              <a:t>memória face </a:t>
            </a:r>
            <a:r>
              <a:rPr lang="pt-PT" sz="1800" dirty="0"/>
              <a:t>ao espaço ainda disponível em </a:t>
            </a:r>
            <a:r>
              <a:rPr lang="pt-PT" sz="1800" dirty="0" smtClean="0"/>
              <a:t>memória;</a:t>
            </a:r>
          </a:p>
          <a:p>
            <a:pPr algn="just"/>
            <a:r>
              <a:rPr lang="pt-PT" sz="1800" dirty="0"/>
              <a:t> </a:t>
            </a:r>
            <a:r>
              <a:rPr lang="pt-PT" sz="1800" dirty="0" smtClean="0"/>
              <a:t> </a:t>
            </a:r>
            <a:r>
              <a:rPr lang="pt-PT" sz="1800" dirty="0"/>
              <a:t>         </a:t>
            </a:r>
            <a:endParaRPr lang="pt-PT" sz="1800" dirty="0" smtClean="0"/>
          </a:p>
          <a:p>
            <a:pPr algn="just"/>
            <a:r>
              <a:rPr lang="pt-PT" sz="1800" dirty="0"/>
              <a:t> </a:t>
            </a:r>
            <a:r>
              <a:rPr lang="pt-PT" sz="1800" dirty="0" smtClean="0"/>
              <a:t>             </a:t>
            </a:r>
            <a:r>
              <a:rPr lang="pt-PT" sz="1800" dirty="0"/>
              <a:t>-Reservar e libertar espaço de </a:t>
            </a:r>
            <a:r>
              <a:rPr lang="pt-PT" sz="1800" dirty="0" smtClean="0"/>
              <a:t>memória.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364732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Gestão de Ficheiros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O </a:t>
            </a:r>
            <a:r>
              <a:rPr lang="pt-PT" dirty="0"/>
              <a:t>Sistema Operativo o fornece uma visão </a:t>
            </a:r>
            <a:r>
              <a:rPr lang="pt-PT" dirty="0" smtClean="0"/>
              <a:t>uniforme </a:t>
            </a:r>
            <a:r>
              <a:rPr lang="pt-PT" dirty="0"/>
              <a:t>do sistema de ficheiros, </a:t>
            </a:r>
            <a:r>
              <a:rPr lang="pt-PT" dirty="0" smtClean="0"/>
              <a:t>independentemente </a:t>
            </a:r>
            <a:r>
              <a:rPr lang="pt-PT" dirty="0"/>
              <a:t>da tecnologia </a:t>
            </a:r>
            <a:r>
              <a:rPr lang="pt-PT" dirty="0" smtClean="0"/>
              <a:t>usada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Funções </a:t>
            </a:r>
            <a:r>
              <a:rPr lang="pt-PT" dirty="0"/>
              <a:t>do Sistema de Gestão de </a:t>
            </a:r>
            <a:r>
              <a:rPr lang="pt-PT" dirty="0" smtClean="0"/>
              <a:t>Ficheiros:</a:t>
            </a:r>
          </a:p>
          <a:p>
            <a:pPr algn="just"/>
            <a:r>
              <a:rPr lang="pt-PT" dirty="0"/>
              <a:t>        </a:t>
            </a:r>
            <a:r>
              <a:rPr lang="pt-PT" dirty="0" smtClean="0"/>
              <a:t>  </a:t>
            </a:r>
            <a:r>
              <a:rPr lang="pt-PT" sz="1800" dirty="0"/>
              <a:t>-Criar/Apagar ficheiros e directórios</a:t>
            </a:r>
            <a:r>
              <a:rPr lang="pt-PT" sz="1800" dirty="0" smtClean="0"/>
              <a:t></a:t>
            </a:r>
          </a:p>
          <a:p>
            <a:pPr algn="just"/>
            <a:r>
              <a:rPr lang="pt-PT" sz="1800" dirty="0" smtClean="0"/>
              <a:t>           -Operações </a:t>
            </a:r>
            <a:r>
              <a:rPr lang="pt-PT" sz="1800" dirty="0"/>
              <a:t>de leitura e escrita em ficheiros</a:t>
            </a:r>
          </a:p>
          <a:p>
            <a:pPr algn="just"/>
            <a:r>
              <a:rPr lang="pt-PT" sz="1800" dirty="0"/>
              <a:t> </a:t>
            </a:r>
            <a:r>
              <a:rPr lang="pt-PT" sz="1800" dirty="0" smtClean="0"/>
              <a:t>          -Mapeamento </a:t>
            </a:r>
            <a:r>
              <a:rPr lang="pt-PT" sz="1800" dirty="0"/>
              <a:t>dos ficheiros no disco</a:t>
            </a:r>
          </a:p>
          <a:p>
            <a:pPr algn="just"/>
            <a:r>
              <a:rPr lang="pt-PT" sz="1800" dirty="0"/>
              <a:t> </a:t>
            </a:r>
            <a:r>
              <a:rPr lang="pt-PT" sz="1800" dirty="0" smtClean="0"/>
              <a:t>          -Escalonamento </a:t>
            </a:r>
            <a:r>
              <a:rPr lang="pt-PT" sz="1800" dirty="0"/>
              <a:t>do acesso ao disco</a:t>
            </a:r>
          </a:p>
          <a:p>
            <a:pPr algn="just"/>
            <a:r>
              <a:rPr lang="pt-PT" sz="1800" dirty="0" smtClean="0"/>
              <a:t>           -Protecção </a:t>
            </a:r>
            <a:r>
              <a:rPr lang="pt-PT" sz="1800" dirty="0"/>
              <a:t>de acesso aos ficheiros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18087"/>
            <a:ext cx="5200198" cy="137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7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Gestão de I/O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A implementação das operações de I/O </a:t>
            </a:r>
            <a:r>
              <a:rPr lang="pt-PT" dirty="0" smtClean="0"/>
              <a:t>é complexa</a:t>
            </a:r>
            <a:r>
              <a:rPr lang="pt-PT" dirty="0"/>
              <a:t>, uma vez que interactuam com o </a:t>
            </a:r>
            <a:r>
              <a:rPr lang="pt-PT" dirty="0" smtClean="0"/>
              <a:t>hardware </a:t>
            </a:r>
            <a:r>
              <a:rPr lang="pt-PT" dirty="0"/>
              <a:t>dos dispositivos</a:t>
            </a:r>
            <a:r>
              <a:rPr lang="pt-PT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Uma das principais funções do SO é esconder </a:t>
            </a:r>
            <a:r>
              <a:rPr lang="pt-PT" dirty="0" smtClean="0"/>
              <a:t>as especificidades do hardware </a:t>
            </a:r>
            <a:r>
              <a:rPr lang="pt-PT" dirty="0"/>
              <a:t>ao </a:t>
            </a:r>
            <a:r>
              <a:rPr lang="pt-PT" dirty="0" smtClean="0"/>
              <a:t>utilizador.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Componentes de I/O:</a:t>
            </a:r>
          </a:p>
          <a:p>
            <a:pPr algn="just"/>
            <a:r>
              <a:rPr lang="pt-PT" sz="1800" dirty="0"/>
              <a:t>        -Sistema de </a:t>
            </a:r>
            <a:r>
              <a:rPr lang="pt-PT" sz="1800" dirty="0" err="1"/>
              <a:t>buferização</a:t>
            </a:r>
            <a:r>
              <a:rPr lang="pt-PT" sz="1800" dirty="0"/>
              <a:t>, </a:t>
            </a:r>
            <a:r>
              <a:rPr lang="pt-PT" sz="1800" dirty="0" err="1"/>
              <a:t>caching</a:t>
            </a:r>
            <a:r>
              <a:rPr lang="pt-PT" sz="1800" dirty="0"/>
              <a:t> e </a:t>
            </a:r>
            <a:r>
              <a:rPr lang="pt-PT" sz="1800" dirty="0" err="1" smtClean="0"/>
              <a:t>spooling</a:t>
            </a:r>
            <a:r>
              <a:rPr lang="pt-PT" sz="1800" dirty="0" smtClean="0"/>
              <a:t>;</a:t>
            </a:r>
            <a:endParaRPr lang="pt-PT" sz="1800" dirty="0"/>
          </a:p>
          <a:p>
            <a:pPr algn="just"/>
            <a:r>
              <a:rPr lang="pt-PT" sz="1800" dirty="0" smtClean="0"/>
              <a:t>        -Interface </a:t>
            </a:r>
            <a:r>
              <a:rPr lang="pt-PT" sz="1800" dirty="0"/>
              <a:t>genérica para </a:t>
            </a:r>
            <a:r>
              <a:rPr lang="pt-PT" sz="1800" dirty="0" err="1"/>
              <a:t>device</a:t>
            </a:r>
            <a:r>
              <a:rPr lang="pt-PT" sz="1800" dirty="0"/>
              <a:t> </a:t>
            </a:r>
            <a:r>
              <a:rPr lang="pt-PT" sz="1800" dirty="0" smtClean="0"/>
              <a:t>drivers;</a:t>
            </a:r>
            <a:endParaRPr lang="pt-PT" sz="1800" dirty="0"/>
          </a:p>
          <a:p>
            <a:pPr algn="just"/>
            <a:r>
              <a:rPr lang="pt-PT" sz="1800" dirty="0"/>
              <a:t> </a:t>
            </a:r>
            <a:r>
              <a:rPr lang="pt-PT" sz="1800" dirty="0" smtClean="0"/>
              <a:t>       -</a:t>
            </a:r>
            <a:r>
              <a:rPr lang="pt-PT" sz="1800" dirty="0" err="1" smtClean="0"/>
              <a:t>Device</a:t>
            </a:r>
            <a:r>
              <a:rPr lang="pt-PT" sz="1800" dirty="0" smtClean="0"/>
              <a:t> </a:t>
            </a:r>
            <a:r>
              <a:rPr lang="pt-PT" sz="1800" dirty="0"/>
              <a:t>Drivers </a:t>
            </a:r>
            <a:r>
              <a:rPr lang="pt-PT" sz="1800" dirty="0" smtClean="0"/>
              <a:t>específicos.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157012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Gestão da Memória Secundária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Visto </a:t>
            </a:r>
            <a:r>
              <a:rPr lang="pt-PT" dirty="0"/>
              <a:t>que a memória principal é volátil e </a:t>
            </a:r>
            <a:r>
              <a:rPr lang="pt-PT" dirty="0" smtClean="0"/>
              <a:t>pequena para armazenar </a:t>
            </a:r>
            <a:r>
              <a:rPr lang="pt-PT" dirty="0"/>
              <a:t>todos os dados e </a:t>
            </a:r>
            <a:r>
              <a:rPr lang="pt-PT" dirty="0" smtClean="0"/>
              <a:t>programas </a:t>
            </a:r>
            <a:r>
              <a:rPr lang="pt-PT" dirty="0"/>
              <a:t>de uma forma </a:t>
            </a:r>
            <a:r>
              <a:rPr lang="pt-PT" dirty="0" smtClean="0"/>
              <a:t>permanente.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A </a:t>
            </a:r>
            <a:r>
              <a:rPr lang="pt-PT" dirty="0"/>
              <a:t>memória secundária permite o </a:t>
            </a:r>
            <a:r>
              <a:rPr lang="pt-PT" dirty="0" smtClean="0"/>
              <a:t>armazenamento </a:t>
            </a:r>
            <a:r>
              <a:rPr lang="pt-PT" dirty="0"/>
              <a:t>permanente de dados e </a:t>
            </a:r>
            <a:r>
              <a:rPr lang="pt-PT" dirty="0" smtClean="0"/>
              <a:t>programas.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P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 smtClean="0"/>
              <a:t>A </a:t>
            </a:r>
            <a:r>
              <a:rPr lang="pt-PT" dirty="0"/>
              <a:t>maioria dos computadores modernos </a:t>
            </a:r>
            <a:r>
              <a:rPr lang="pt-PT" dirty="0" smtClean="0"/>
              <a:t>usam </a:t>
            </a:r>
            <a:r>
              <a:rPr lang="pt-PT" dirty="0"/>
              <a:t>discos rígidos como forma de </a:t>
            </a:r>
            <a:r>
              <a:rPr lang="pt-PT" dirty="0" smtClean="0"/>
              <a:t>memória secundária.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8210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Gestão de Rede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1676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dirty="0"/>
              <a:t>Funções do Sistema de Gestão da Rede</a:t>
            </a:r>
            <a:r>
              <a:rPr lang="pt-PT" dirty="0" smtClean="0"/>
              <a:t>:</a:t>
            </a:r>
          </a:p>
          <a:p>
            <a:pPr algn="just"/>
            <a:r>
              <a:rPr lang="pt-PT" dirty="0"/>
              <a:t>      </a:t>
            </a:r>
            <a:endParaRPr lang="pt-PT" dirty="0" smtClean="0"/>
          </a:p>
          <a:p>
            <a:pPr algn="just"/>
            <a:r>
              <a:rPr lang="pt-PT" sz="1800" dirty="0"/>
              <a:t> </a:t>
            </a:r>
            <a:r>
              <a:rPr lang="pt-PT" sz="1800" dirty="0" smtClean="0"/>
              <a:t>      -</a:t>
            </a:r>
            <a:r>
              <a:rPr lang="pt-PT" sz="1800" dirty="0"/>
              <a:t>Oferece uma interface e protocolos de </a:t>
            </a:r>
            <a:r>
              <a:rPr lang="pt-PT" sz="1800" dirty="0" smtClean="0"/>
              <a:t>comunicação normalizados </a:t>
            </a:r>
            <a:r>
              <a:rPr lang="pt-PT" sz="1800" dirty="0"/>
              <a:t>que permitem a </a:t>
            </a:r>
            <a:r>
              <a:rPr lang="pt-PT" sz="1800" dirty="0" smtClean="0"/>
              <a:t>comunicação </a:t>
            </a:r>
            <a:r>
              <a:rPr lang="pt-PT" sz="1800" dirty="0"/>
              <a:t>entre diferentes </a:t>
            </a:r>
            <a:r>
              <a:rPr lang="pt-PT" sz="1800" dirty="0" smtClean="0"/>
              <a:t>máquinas.</a:t>
            </a:r>
          </a:p>
          <a:p>
            <a:pPr algn="just"/>
            <a:r>
              <a:rPr lang="pt-PT" sz="1800" dirty="0"/>
              <a:t>       -Gerir a configuração e os parâmetros de </a:t>
            </a:r>
            <a:r>
              <a:rPr lang="pt-PT" sz="1800" dirty="0" smtClean="0"/>
              <a:t>rede.</a:t>
            </a:r>
          </a:p>
          <a:p>
            <a:pPr algn="just"/>
            <a:endParaRPr lang="pt-PT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/>
              <a:t>Exemplos</a:t>
            </a:r>
            <a:r>
              <a:rPr lang="pt-PT" dirty="0" smtClean="0"/>
              <a:t>:</a:t>
            </a:r>
          </a:p>
          <a:p>
            <a:pPr algn="just"/>
            <a:r>
              <a:rPr lang="pt-PT" sz="1800" dirty="0"/>
              <a:t>   </a:t>
            </a:r>
            <a:r>
              <a:rPr lang="pt-PT" sz="1800" dirty="0" smtClean="0"/>
              <a:t>    </a:t>
            </a:r>
            <a:r>
              <a:rPr lang="pt-PT" sz="1800" dirty="0"/>
              <a:t>-TCP/IP</a:t>
            </a:r>
          </a:p>
          <a:p>
            <a:pPr algn="just"/>
            <a:r>
              <a:rPr lang="pt-PT" sz="1800" dirty="0"/>
              <a:t> </a:t>
            </a:r>
            <a:r>
              <a:rPr lang="pt-PT" sz="1800" dirty="0" smtClean="0"/>
              <a:t>      -SMB</a:t>
            </a:r>
            <a:endParaRPr lang="pt-PT" sz="1800" dirty="0"/>
          </a:p>
          <a:p>
            <a:pPr algn="just"/>
            <a:r>
              <a:rPr lang="pt-PT" sz="1800" dirty="0" smtClean="0"/>
              <a:t>       - </a:t>
            </a:r>
            <a:r>
              <a:rPr lang="pt-PT" sz="1800" dirty="0"/>
              <a:t>FTP</a:t>
            </a:r>
          </a:p>
          <a:p>
            <a:pPr algn="just"/>
            <a:r>
              <a:rPr lang="pt-PT" sz="1800" dirty="0" smtClean="0"/>
              <a:t>       - </a:t>
            </a:r>
            <a:r>
              <a:rPr lang="pt-PT" sz="1800" dirty="0"/>
              <a:t>NFS</a:t>
            </a:r>
          </a:p>
          <a:p>
            <a:pPr algn="just"/>
            <a:endParaRPr lang="pt-P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50912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510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107</TotalTime>
  <Words>620</Words>
  <Application>Microsoft Office PowerPoint</Application>
  <PresentationFormat>Apresentação no Ecrã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Essencial</vt:lpstr>
      <vt:lpstr>Módulos de um S.O.</vt:lpstr>
      <vt:lpstr>Gestão de Processos</vt:lpstr>
      <vt:lpstr>Gestão de Processos</vt:lpstr>
      <vt:lpstr>Gestão de Memória Principal</vt:lpstr>
      <vt:lpstr>Gestão de Memória Principal</vt:lpstr>
      <vt:lpstr>Gestão de Ficheiros</vt:lpstr>
      <vt:lpstr>Gestão de I/O</vt:lpstr>
      <vt:lpstr>Gestão da Memória Secundária</vt:lpstr>
      <vt:lpstr>Gestão de Rede</vt:lpstr>
      <vt:lpstr>Proteção do Sistema</vt:lpstr>
      <vt:lpstr>Interpretação de Comandos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Aluno</cp:lastModifiedBy>
  <cp:revision>27</cp:revision>
  <dcterms:created xsi:type="dcterms:W3CDTF">2014-05-13T13:07:19Z</dcterms:created>
  <dcterms:modified xsi:type="dcterms:W3CDTF">2014-05-20T12:48:27Z</dcterms:modified>
</cp:coreProperties>
</file>